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8" r:id="rId16"/>
    <p:sldId id="311" r:id="rId17"/>
    <p:sldId id="307" r:id="rId18"/>
    <p:sldId id="309" r:id="rId19"/>
    <p:sldId id="310" r:id="rId20"/>
    <p:sldId id="297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1C1C"/>
    <a:srgbClr val="CC6600"/>
    <a:srgbClr val="CC3300"/>
    <a:srgbClr val="FFCC00"/>
    <a:srgbClr val="990033"/>
    <a:srgbClr val="24486C"/>
    <a:srgbClr val="292929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79" autoAdjust="0"/>
    <p:restoredTop sz="94660"/>
  </p:normalViewPr>
  <p:slideViewPr>
    <p:cSldViewPr>
      <p:cViewPr>
        <p:scale>
          <a:sx n="66" d="100"/>
          <a:sy n="66" d="100"/>
        </p:scale>
        <p:origin x="-2058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581400"/>
            <a:ext cx="8839200" cy="9144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pt-BR" noProof="0" smtClean="0"/>
              <a:t>Clique para editar o estilo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95800"/>
            <a:ext cx="8839200" cy="685800"/>
          </a:xfrm>
        </p:spPr>
        <p:txBody>
          <a:bodyPr/>
          <a:lstStyle>
            <a:lvl1pPr marL="0" indent="0" algn="r">
              <a:buFontTx/>
              <a:buNone/>
              <a:defRPr sz="2800"/>
            </a:lvl1pPr>
          </a:lstStyle>
          <a:p>
            <a:pPr lvl="0"/>
            <a:r>
              <a:rPr lang="pt-BR" noProof="0" smtClean="0"/>
              <a:t>Faça clique para editar o estilo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0" y="6689725"/>
            <a:ext cx="2133600" cy="168275"/>
          </a:xfrm>
        </p:spPr>
        <p:txBody>
          <a:bodyPr/>
          <a:lstStyle>
            <a:lvl1pPr>
              <a:defRPr b="0">
                <a:latin typeface="Arial Black" pitchFamily="34" charset="0"/>
              </a:defRPr>
            </a:lvl1pPr>
          </a:lstStyle>
          <a:p>
            <a:endParaRPr lang="pt-BR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="0">
                <a:latin typeface="Arial Black" pitchFamily="34" charset="0"/>
              </a:defRPr>
            </a:lvl1pPr>
          </a:lstStyle>
          <a:p>
            <a:endParaRPr lang="pt-BR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689725"/>
            <a:ext cx="2133600" cy="168275"/>
          </a:xfrm>
        </p:spPr>
        <p:txBody>
          <a:bodyPr/>
          <a:lstStyle>
            <a:lvl1pPr>
              <a:defRPr b="0">
                <a:latin typeface="Arial Black" pitchFamily="34" charset="0"/>
              </a:defRPr>
            </a:lvl1pPr>
          </a:lstStyle>
          <a:p>
            <a:fld id="{2B63B194-DF7E-430B-91BE-FBD4737A11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</a:t>
            </a:r>
            <a:endParaRPr lang="pt-BR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5DDED4-4D63-444C-9E1E-CF8205E0C5E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7895760"/>
      </p:ext>
    </p:extLst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553200"/>
          </a:xfrm>
        </p:spPr>
        <p:txBody>
          <a:bodyPr vert="eaVert"/>
          <a:lstStyle/>
          <a:p>
            <a:r>
              <a:rPr lang="pt-BR" smtClean="0"/>
              <a:t>Clique para editar o estilo</a:t>
            </a:r>
            <a:endParaRPr lang="pt-BR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5532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9943D-9FD4-493F-ABCA-0038F6EA421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9692108"/>
      </p:ext>
    </p:extLst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</a:t>
            </a:r>
            <a:endParaRPr lang="pt-BR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2A792-04CA-4B62-A1B4-BC3BCD8AF5B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2260948"/>
      </p:ext>
    </p:extLst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</a:t>
            </a:r>
            <a:endParaRPr lang="pt-BR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F2F4BA-2BF0-451F-B24F-E03AD37A658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6778461"/>
      </p:ext>
    </p:extLst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</a:t>
            </a:r>
            <a:endParaRPr lang="pt-BR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28600" y="1295400"/>
            <a:ext cx="43815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762500" y="1295400"/>
            <a:ext cx="43815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5A88E0-6937-4373-A402-CA96ED7BE4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7155996"/>
      </p:ext>
    </p:extLst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</a:t>
            </a:r>
            <a:endParaRPr lang="pt-BR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4BA945-0364-437F-B16E-72D98F8D8BA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8665678"/>
      </p:ext>
    </p:extLst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</a:t>
            </a:r>
            <a:endParaRPr lang="pt-BR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0D85CF-B855-48F3-AC99-25447DA581E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1663528"/>
      </p:ext>
    </p:extLst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A70D3-FC73-4E57-91A7-422275DB75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9718328"/>
      </p:ext>
    </p:extLst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</a:t>
            </a:r>
            <a:endParaRPr lang="pt-BR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C5A325-751A-46AF-898A-675DCFCE717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705829"/>
      </p:ext>
    </p:extLst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</a:t>
            </a:r>
            <a:endParaRPr lang="pt-BR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C568A-6A95-405E-8B30-42A314D2AD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6817450"/>
      </p:ext>
    </p:extLst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95400"/>
            <a:ext cx="89154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61150"/>
            <a:ext cx="21336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1"/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89725"/>
            <a:ext cx="28956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/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89725"/>
            <a:ext cx="2133600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/>
            </a:lvl1pPr>
          </a:lstStyle>
          <a:p>
            <a:fld id="{0D594D0D-B168-4DA7-BEDA-551046135D2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 thruBlk="1"/>
  </p:transition>
  <p:txStyles>
    <p:titleStyle>
      <a:lvl1pPr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 bwMode="auto">
          <a:xfrm>
            <a:off x="0" y="0"/>
            <a:ext cx="9144000" cy="1085025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1556792"/>
            <a:ext cx="7939608" cy="1219379"/>
          </a:xfrm>
        </p:spPr>
        <p:txBody>
          <a:bodyPr/>
          <a:lstStyle/>
          <a:p>
            <a:pPr algn="ctr"/>
            <a:r>
              <a:rPr lang="pt-BR" sz="2800" dirty="0"/>
              <a:t>Evento Comemorativo aos 25 anos da Constituição: </a:t>
            </a:r>
            <a:br>
              <a:rPr lang="pt-BR" sz="2800" dirty="0"/>
            </a:br>
            <a:r>
              <a:rPr lang="pt-BR" sz="2800" dirty="0"/>
              <a:t>Mobilidade Urbana como Direito Fundamental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179512" y="4077072"/>
            <a:ext cx="8856984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Impact" pitchFamily="34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Impact" pitchFamily="34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Impact" pitchFamily="34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Impact" pitchFamily="34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Impact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Impact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Impact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Impact" pitchFamily="34" charset="0"/>
              </a:defRPr>
            </a:lvl9pPr>
          </a:lstStyle>
          <a:p>
            <a:pPr algn="ctr"/>
            <a:r>
              <a:rPr lang="pt-BR" sz="3600" dirty="0"/>
              <a:t>Fórum Transporte Público Coletivo </a:t>
            </a:r>
            <a:r>
              <a:rPr lang="pt-BR" sz="3600" dirty="0" smtClean="0"/>
              <a:t>Urbano</a:t>
            </a:r>
            <a:endParaRPr lang="pt-BR" sz="3600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5" y="141919"/>
            <a:ext cx="8297079" cy="90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46980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467544" y="1582340"/>
            <a:ext cx="79928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1" dirty="0">
                <a:solidFill>
                  <a:srgbClr val="FFFF00"/>
                </a:solidFill>
              </a:rPr>
              <a:t>8.2. Otávio Vieira da Cunha Filho</a:t>
            </a:r>
            <a:r>
              <a:rPr lang="pt-BR" sz="2400" b="1" dirty="0"/>
              <a:t>, </a:t>
            </a:r>
            <a:r>
              <a:rPr lang="pt-BR" sz="2400" dirty="0"/>
              <a:t>Presidente da </a:t>
            </a:r>
            <a:r>
              <a:rPr lang="pt-BR" sz="2400" dirty="0" smtClean="0"/>
              <a:t>ANTU </a:t>
            </a:r>
            <a:r>
              <a:rPr lang="pt-BR" sz="2400" dirty="0"/>
              <a:t>– Associação Nacional das Empresas de Transporte Urbano,</a:t>
            </a:r>
            <a:r>
              <a:rPr lang="pt-BR" sz="2400" b="1" dirty="0"/>
              <a:t> </a:t>
            </a:r>
            <a:r>
              <a:rPr lang="pt-BR" sz="2400" dirty="0"/>
              <a:t>Bacharel em Administração e Ciências Contábeis, empresário de transporte urbano de passageiros em Marabá (PA), membro do Conselho Diretor da Associação Nacional de Transportes Públicos (ANTP) e presidente da Seção 1-Passageiros, da Confederação Nacional do Transporte (CNT). É presidente da Diretoria Executiva da NTU. </a:t>
            </a:r>
          </a:p>
        </p:txBody>
      </p:sp>
    </p:spTree>
    <p:extLst>
      <p:ext uri="{BB962C8B-B14F-4D97-AF65-F5344CB8AC3E}">
        <p14:creationId xmlns:p14="http://schemas.microsoft.com/office/powerpoint/2010/main" val="184525807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539552" y="1412776"/>
            <a:ext cx="80648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solidFill>
                  <a:srgbClr val="FFFF00"/>
                </a:solidFill>
              </a:rPr>
              <a:t>8.3. Nelson Felipe da Silva Filho</a:t>
            </a:r>
            <a:r>
              <a:rPr lang="pt-BR" sz="2800" b="1" dirty="0"/>
              <a:t>, </a:t>
            </a:r>
            <a:r>
              <a:rPr lang="pt-BR" sz="2800" dirty="0"/>
              <a:t>Superintendente da SMTT – Aracaju, engenheiro químico pela UFS, pós-graduado em Segurança da Sociedade e Cidadania também pela UFS, bacharel em Direito pela Faculdade Estácio e doutorando em Direito pela Universidade Nacional Lomas de Zamora (Buenos Aires, Argentina). Policial Rodoviário Federal (PRF). Foi Superintendente Regional da PRF em Sergipe de 2009 até junho de 2012. </a:t>
            </a:r>
          </a:p>
        </p:txBody>
      </p:sp>
    </p:spTree>
    <p:extLst>
      <p:ext uri="{BB962C8B-B14F-4D97-AF65-F5344CB8AC3E}">
        <p14:creationId xmlns:p14="http://schemas.microsoft.com/office/powerpoint/2010/main" val="261561515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67544" y="1556792"/>
            <a:ext cx="806489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>
                <a:solidFill>
                  <a:srgbClr val="FFFF00"/>
                </a:solidFill>
              </a:rPr>
              <a:t>8.4. Maria Lucia de Oliveira Falcón</a:t>
            </a:r>
            <a:r>
              <a:rPr lang="pt-BR" sz="2400" b="1" dirty="0"/>
              <a:t>, </a:t>
            </a:r>
            <a:r>
              <a:rPr lang="pt-BR" sz="2400" dirty="0"/>
              <a:t>Secretária de Estado do Desenvolvimento Urbano de Sergipe - SEDURB. Possui graduação em Agronomia pela Universidade Federal da Bahia (1982), mestrado em Economia pela Universidade Federal da Bahia (1990) e doutorado em Doutorado em Sociologia pela Universidade de Brasília (2000). Atualmente é professora adjunta 4 do Departamento de Economia da Universidade Federal de Sergipe. Tem experiência como Secretária do Planejamento nos três entes que compõem a federação brasileira: Município (1997-1998 e 2001-2006), Estado (2001-2006) e União (2011). </a:t>
            </a:r>
            <a:endParaRPr lang="pt-BR" sz="2400" dirty="0"/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748913643"/>
      </p:ext>
    </p:extLst>
  </p:cSld>
  <p:clrMapOvr>
    <a:masterClrMapping/>
  </p:clrMapOvr>
  <p:transition spd="med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395536" y="1423804"/>
            <a:ext cx="820891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1" dirty="0" smtClean="0">
                <a:solidFill>
                  <a:srgbClr val="FFFF00"/>
                </a:solidFill>
              </a:rPr>
              <a:t>8.5. </a:t>
            </a:r>
            <a:r>
              <a:rPr lang="pt-BR" sz="2400" b="1" dirty="0">
                <a:solidFill>
                  <a:srgbClr val="FFFF00"/>
                </a:solidFill>
              </a:rPr>
              <a:t>Roberto Gregorio da Silva Junior</a:t>
            </a:r>
            <a:r>
              <a:rPr lang="pt-BR" sz="2400" b="1" dirty="0"/>
              <a:t>, </a:t>
            </a:r>
            <a:r>
              <a:rPr lang="pt-BR" sz="2400" dirty="0"/>
              <a:t>Presidente da URBS – Urbanização de Curitiba S/A,</a:t>
            </a:r>
            <a:r>
              <a:rPr lang="pt-BR" sz="2400" b="1" dirty="0"/>
              <a:t> </a:t>
            </a:r>
            <a:r>
              <a:rPr lang="pt-BR" sz="2400" dirty="0"/>
              <a:t>engenheiro mecânico pela UFPR; especialista em engenharia de produção pela UFSC; mestre (UFPR) e doutor em administração pela PUC-PR. Possui mais de 30 anos de atuação profissional, em especial, nos setores de transportes e energia. É professor licenciado da UFPR e entre as funções que exerceu estão a de Chefe do Departamento de Transportes da UFPR, Superintendente do Instituto Tecnológico de Transportes e Infraestrutura, Diretor do Lactec.</a:t>
            </a:r>
          </a:p>
          <a:p>
            <a:pPr algn="just"/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/>
            </a:r>
            <a:br>
              <a:rPr lang="pt-BR" sz="2400" dirty="0"/>
            </a:b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764661039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323528" y="1268760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1" dirty="0" smtClean="0">
                <a:solidFill>
                  <a:srgbClr val="FFFF00"/>
                </a:solidFill>
              </a:rPr>
              <a:t>8.6 </a:t>
            </a:r>
            <a:r>
              <a:rPr lang="pt-BR" sz="2400" b="1" dirty="0">
                <a:solidFill>
                  <a:srgbClr val="FFFF00"/>
                </a:solidFill>
              </a:rPr>
              <a:t>Oswaldo Cavalcanti da Costa Lima Neto</a:t>
            </a:r>
            <a:r>
              <a:rPr lang="pt-BR" sz="2400" b="1" dirty="0"/>
              <a:t>,</a:t>
            </a:r>
            <a:r>
              <a:rPr lang="pt-BR" sz="2400" dirty="0"/>
              <a:t> graduado em engenharia civil pela Universidade Federal de Pernambuco (1972), mestre em engenharia civil pela Pontifícia Universidade Católica do Rio de Janeiro (1975) e doutor em engenharia civil Transportes pela RWTHA Aachen University - Alemanha (1982). Atualmente é PROFESSOR ADJUNTO da Universidade Federal de Pernambuco. Possui vasta experiência científica e prática nas seguintes áreas: Modelos de Previsão da Demanda em Transporte, Planejamento de Transporte Urbano, Transferência de Modelos.</a:t>
            </a:r>
          </a:p>
          <a:p>
            <a:pPr algn="just"/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/>
            </a:r>
            <a:br>
              <a:rPr lang="pt-BR" sz="2400" dirty="0"/>
            </a:b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74934858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79512" y="836712"/>
            <a:ext cx="878497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FFFF00"/>
                </a:solidFill>
              </a:rPr>
              <a:t>9. Providências administrativas a serem </a:t>
            </a:r>
            <a:r>
              <a:rPr lang="pt-BR" sz="2000" b="1" dirty="0" smtClean="0">
                <a:solidFill>
                  <a:srgbClr val="FFFF00"/>
                </a:solidFill>
              </a:rPr>
              <a:t>adotadas</a:t>
            </a:r>
          </a:p>
          <a:p>
            <a:pPr algn="just"/>
            <a:endParaRPr lang="pt-BR" sz="2000" dirty="0">
              <a:solidFill>
                <a:srgbClr val="FFFF00"/>
              </a:solidFill>
            </a:endParaRPr>
          </a:p>
          <a:p>
            <a:pPr algn="just"/>
            <a:r>
              <a:rPr lang="pt-BR" sz="2000" dirty="0"/>
              <a:t>9.1. Encaminhar ofício ao Procurador-Geral de Justiça requerendo:</a:t>
            </a:r>
          </a:p>
          <a:p>
            <a:pPr algn="just"/>
            <a:r>
              <a:rPr lang="pt-BR" sz="2000" dirty="0"/>
              <a:t>a) autorização para que a Divisão de Comunicação, Cerimonial e Eventos proceda à ampla divulgação do “Fórum Transporte Público Coletivo Urbano” na imprensa local, bem como para que formalize convite para as autoridades indicadas no item 7 </a:t>
            </a:r>
            <a:r>
              <a:rPr lang="pt-BR" sz="2000" i="1" dirty="0"/>
              <a:t>supra</a:t>
            </a:r>
            <a:r>
              <a:rPr lang="pt-BR" sz="2000" dirty="0"/>
              <a:t>;</a:t>
            </a:r>
          </a:p>
          <a:p>
            <a:pPr algn="just"/>
            <a:r>
              <a:rPr lang="pt-BR" sz="2000" dirty="0"/>
              <a:t>b) autorização para que a Diretoria de Tecnologia da Informação elabore a arte/</a:t>
            </a:r>
            <a:r>
              <a:rPr lang="pt-BR" sz="2000" i="1" dirty="0"/>
              <a:t>design</a:t>
            </a:r>
            <a:r>
              <a:rPr lang="pt-BR" sz="2000" dirty="0"/>
              <a:t> do material que será utilizado na divulgação do evento;</a:t>
            </a:r>
          </a:p>
          <a:p>
            <a:pPr algn="just"/>
            <a:r>
              <a:rPr lang="pt-BR" sz="2000" dirty="0"/>
              <a:t>c) autorização para confecção de </a:t>
            </a:r>
            <a:r>
              <a:rPr lang="pt-BR" sz="2000" i="1" dirty="0"/>
              <a:t>folders,</a:t>
            </a:r>
            <a:r>
              <a:rPr lang="pt-BR" sz="2000" dirty="0"/>
              <a:t> cartazes e </a:t>
            </a:r>
            <a:r>
              <a:rPr lang="pt-BR" sz="2000" i="1" dirty="0"/>
              <a:t>banner</a:t>
            </a:r>
            <a:r>
              <a:rPr lang="pt-BR" sz="2000" dirty="0"/>
              <a:t> com o intuito de facilitar a promoção do evento.</a:t>
            </a:r>
          </a:p>
          <a:p>
            <a:pPr algn="just"/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 smtClean="0"/>
              <a:t>9.2</a:t>
            </a:r>
            <a:r>
              <a:rPr lang="pt-BR" sz="2000" dirty="0"/>
              <a:t>. Encaminhar e-mails para os estudantes cadastrados no banco de dados da ESMP/SE, assim como, solicitar a colaboração das escolas da OAB, da Defensoria Pública e do Tribunal de Justiça na divulgação do Fórum Transporte Público Coletivo Urbano.</a:t>
            </a:r>
          </a:p>
          <a:p>
            <a:pPr algn="just"/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 smtClean="0"/>
              <a:t>9.3</a:t>
            </a:r>
            <a:r>
              <a:rPr lang="pt-BR" sz="2000" dirty="0"/>
              <a:t>. Remeter o material de divulgação do fórum aos coordenadores dos Cursos de Direito das universidades/faculdades da nossa capital.</a:t>
            </a:r>
          </a:p>
        </p:txBody>
      </p:sp>
    </p:spTree>
    <p:extLst>
      <p:ext uri="{BB962C8B-B14F-4D97-AF65-F5344CB8AC3E}">
        <p14:creationId xmlns:p14="http://schemas.microsoft.com/office/powerpoint/2010/main" val="133559049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0" y="2888974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 smtClean="0"/>
              <a:t>Diretor </a:t>
            </a:r>
            <a:r>
              <a:rPr lang="pt-BR" sz="2800" b="1" dirty="0"/>
              <a:t>da ESMP</a:t>
            </a:r>
            <a:endParaRPr lang="pt-BR" sz="2800" dirty="0"/>
          </a:p>
          <a:p>
            <a:pPr algn="ctr"/>
            <a:r>
              <a:rPr lang="pt-BR" sz="2800" dirty="0"/>
              <a:t>Prof. Dr. Newton Silveira Dias Junior</a:t>
            </a:r>
          </a:p>
          <a:p>
            <a:pPr algn="ctr"/>
            <a:endParaRPr lang="pt-BR" sz="2800" b="1" dirty="0" smtClean="0"/>
          </a:p>
          <a:p>
            <a:pPr algn="ctr"/>
            <a:r>
              <a:rPr lang="pt-BR" sz="2800" b="1" dirty="0" smtClean="0"/>
              <a:t>Coordenador </a:t>
            </a:r>
            <a:r>
              <a:rPr lang="pt-BR" sz="2800" b="1" dirty="0"/>
              <a:t>de Ensino</a:t>
            </a:r>
            <a:endParaRPr lang="pt-BR" sz="2800" dirty="0"/>
          </a:p>
          <a:p>
            <a:pPr algn="ctr"/>
            <a:r>
              <a:rPr lang="pt-BR" sz="2800" dirty="0"/>
              <a:t>Prof. Dr. Henrique Cardoso</a:t>
            </a:r>
            <a:endParaRPr lang="pt-BR" sz="2800" dirty="0">
              <a:effectLst/>
            </a:endParaRPr>
          </a:p>
        </p:txBody>
      </p:sp>
      <p:sp>
        <p:nvSpPr>
          <p:cNvPr id="5" name="Rectângulo 4"/>
          <p:cNvSpPr/>
          <p:nvPr/>
        </p:nvSpPr>
        <p:spPr bwMode="auto">
          <a:xfrm>
            <a:off x="0" y="0"/>
            <a:ext cx="9144000" cy="1085025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5" y="141919"/>
            <a:ext cx="8297079" cy="90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80178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251520" y="2636912"/>
            <a:ext cx="85689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/>
              <a:t>O Fórum proposto visa através da discussão pública, participativa, enfrentar a problemática referente à mobilidade, de forma prática, mas sem se distanciar do rigor científico necessário, com o objetivo de permitir a apresentação de experiências </a:t>
            </a:r>
            <a:r>
              <a:rPr lang="pt-BR" sz="2400" dirty="0" smtClean="0"/>
              <a:t>e ações </a:t>
            </a:r>
            <a:r>
              <a:rPr lang="pt-BR" sz="2400" dirty="0"/>
              <a:t>que produzam efeitos positivos, inserindo-se o Ministério Público como instituição fundamental na fiscalização e defesa dos direitos sociais.</a:t>
            </a:r>
            <a:endParaRPr lang="pt-BR" sz="2400" dirty="0">
              <a:effectLst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244638" y="1753652"/>
            <a:ext cx="28151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>
                <a:solidFill>
                  <a:srgbClr val="FFFF00"/>
                </a:solidFill>
              </a:rPr>
              <a:t>1. </a:t>
            </a:r>
            <a:r>
              <a:rPr lang="pt-BR" sz="2800" b="1" dirty="0" smtClean="0">
                <a:solidFill>
                  <a:srgbClr val="FFFF00"/>
                </a:solidFill>
              </a:rPr>
              <a:t>Justificativa</a:t>
            </a:r>
            <a:endParaRPr lang="pt-BR" sz="2800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4426806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323528" y="1722288"/>
            <a:ext cx="85689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>
                <a:solidFill>
                  <a:srgbClr val="FFFF00"/>
                </a:solidFill>
              </a:rPr>
              <a:t>2. Ementa</a:t>
            </a:r>
            <a:endParaRPr lang="pt-BR" sz="2800" dirty="0">
              <a:solidFill>
                <a:srgbClr val="FFFF00"/>
              </a:solidFill>
            </a:endParaRPr>
          </a:p>
          <a:p>
            <a:endParaRPr lang="pt-BR" dirty="0" smtClean="0"/>
          </a:p>
          <a:p>
            <a:pPr algn="just"/>
            <a:r>
              <a:rPr lang="pt-BR" sz="2400" dirty="0" smtClean="0"/>
              <a:t>Transporte </a:t>
            </a:r>
            <a:r>
              <a:rPr lang="pt-BR" sz="2400" dirty="0"/>
              <a:t>público, trânsito e mobilidade urbana. Identificação dos problemas. Questões práticas e técnicas. Experiências de sucesso. Atuação do Ministério Público de Sergipe.</a:t>
            </a:r>
          </a:p>
          <a:p>
            <a:endParaRPr lang="pt-BR" b="1" dirty="0" smtClean="0"/>
          </a:p>
          <a:p>
            <a:endParaRPr lang="pt-BR" sz="2800" b="1" dirty="0" smtClean="0">
              <a:solidFill>
                <a:srgbClr val="FFFF00"/>
              </a:solidFill>
            </a:endParaRPr>
          </a:p>
          <a:p>
            <a:r>
              <a:rPr lang="pt-BR" sz="2800" b="1" dirty="0" smtClean="0">
                <a:solidFill>
                  <a:srgbClr val="FFFF00"/>
                </a:solidFill>
              </a:rPr>
              <a:t>3</a:t>
            </a:r>
            <a:r>
              <a:rPr lang="pt-BR" sz="2800" b="1" dirty="0">
                <a:solidFill>
                  <a:srgbClr val="FFFF00"/>
                </a:solidFill>
              </a:rPr>
              <a:t>. Carga horária do</a:t>
            </a:r>
            <a:r>
              <a:rPr lang="pt-BR" sz="2800" b="1" i="1" dirty="0">
                <a:solidFill>
                  <a:srgbClr val="FFFF00"/>
                </a:solidFill>
              </a:rPr>
              <a:t> </a:t>
            </a:r>
            <a:r>
              <a:rPr lang="pt-BR" sz="2800" b="1" dirty="0">
                <a:solidFill>
                  <a:srgbClr val="FFFF00"/>
                </a:solidFill>
              </a:rPr>
              <a:t>fórum</a:t>
            </a:r>
            <a:endParaRPr lang="pt-BR" sz="2800" dirty="0">
              <a:solidFill>
                <a:srgbClr val="FFFF00"/>
              </a:solidFill>
            </a:endParaRPr>
          </a:p>
          <a:p>
            <a:endParaRPr lang="pt-BR" sz="2400" dirty="0" smtClean="0"/>
          </a:p>
          <a:p>
            <a:r>
              <a:rPr lang="pt-BR" sz="2400" dirty="0" smtClean="0"/>
              <a:t>Oito </a:t>
            </a:r>
            <a:r>
              <a:rPr lang="pt-BR" sz="2400" dirty="0"/>
              <a:t>horas (8h).</a:t>
            </a:r>
            <a:endParaRPr lang="pt-BR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69367989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251520" y="2092781"/>
            <a:ext cx="835292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200" dirty="0"/>
              <a:t>Debater os pontos centrais da mobilidade </a:t>
            </a:r>
            <a:r>
              <a:rPr lang="pt-BR" sz="2200" dirty="0" smtClean="0"/>
              <a:t>urbana;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200" dirty="0"/>
              <a:t>P</a:t>
            </a:r>
            <a:r>
              <a:rPr lang="pt-BR" sz="2200" dirty="0" smtClean="0"/>
              <a:t>ossíveis </a:t>
            </a:r>
            <a:r>
              <a:rPr lang="pt-BR" sz="2200" dirty="0"/>
              <a:t>soluções para a grave </a:t>
            </a:r>
            <a:r>
              <a:rPr lang="pt-BR" sz="2200" dirty="0" smtClean="0"/>
              <a:t>problemática;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200" dirty="0"/>
              <a:t>Ofertar aos movimentos organizados da sociedade civil a oportunidade de apresentar a sua visão dos </a:t>
            </a:r>
            <a:r>
              <a:rPr lang="pt-BR" sz="2200" dirty="0" smtClean="0"/>
              <a:t>problemas;</a:t>
            </a:r>
            <a:endParaRPr lang="pt-BR" sz="2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200" dirty="0"/>
              <a:t>Ouvir os integrantes do sistema de transporte da </a:t>
            </a:r>
            <a:r>
              <a:rPr lang="pt-BR" sz="2200" dirty="0" smtClean="0"/>
              <a:t>RMA;</a:t>
            </a:r>
            <a:endParaRPr lang="pt-BR" sz="2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200" dirty="0"/>
              <a:t>Estabelecer uma ponte entre as experiências de entidades gestoras do transporte </a:t>
            </a:r>
            <a:r>
              <a:rPr lang="pt-BR" sz="2200" dirty="0" smtClean="0"/>
              <a:t>urbano;</a:t>
            </a:r>
            <a:endParaRPr lang="pt-BR" sz="2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200" dirty="0"/>
              <a:t>Ouvir a experiência dos colegas de Ministério Público em situações práticas enfrentadas no âmbito de suas </a:t>
            </a:r>
            <a:r>
              <a:rPr lang="pt-BR" sz="2200" dirty="0" smtClean="0"/>
              <a:t>atuações;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200" dirty="0"/>
              <a:t>Ofertar aos colegas um arcabouço </a:t>
            </a:r>
            <a:r>
              <a:rPr lang="pt-BR" sz="2200" dirty="0" smtClean="0"/>
              <a:t>técnico-jurídico;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200" dirty="0"/>
              <a:t>Produzir </a:t>
            </a:r>
            <a:r>
              <a:rPr lang="pt-BR" sz="2200"/>
              <a:t>um </a:t>
            </a:r>
            <a:r>
              <a:rPr lang="pt-BR" sz="2200" smtClean="0"/>
              <a:t>documento </a:t>
            </a:r>
            <a:r>
              <a:rPr lang="pt-BR" sz="2200" dirty="0"/>
              <a:t>final, uma “carta de compromisso” do Ministério Público </a:t>
            </a:r>
            <a:r>
              <a:rPr lang="pt-BR" sz="2200"/>
              <a:t>de </a:t>
            </a:r>
            <a:r>
              <a:rPr lang="pt-BR" sz="2200" smtClean="0"/>
              <a:t>Sergipe.</a:t>
            </a:r>
            <a:endParaRPr lang="pt-BR" sz="2200" dirty="0">
              <a:effectLst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493485" y="1412776"/>
            <a:ext cx="23503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>
                <a:solidFill>
                  <a:srgbClr val="FFFF00"/>
                </a:solidFill>
              </a:rPr>
              <a:t>4. Objetivos</a:t>
            </a:r>
            <a:endParaRPr lang="pt-BR" sz="2800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77113544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251520" y="1876757"/>
            <a:ext cx="8496944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2800" dirty="0"/>
          </a:p>
          <a:p>
            <a:pPr algn="just"/>
            <a:r>
              <a:rPr lang="pt-BR" sz="2400" dirty="0"/>
              <a:t>O encontro utilizará o formato de um fórum, mais adequado ao objetivos propostos, com a exposição de informações/ideias/experiências acerca do tema, através da visão de diversos segmentos da sociedade, a exemplo de usuários organizados no Movimento Não Pago; associação ligada às empresas de transporte urbano; entidade gestora do sistema de transporte público; profissional técnico, com experiência prática e acadêmica, na área de mobilidade urbana; e demostração da atuação dos Promotores de Justiça do MP/SE que tratam do tema.</a:t>
            </a:r>
            <a:endParaRPr lang="pt-BR" sz="2400" dirty="0">
              <a:effectLst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251520" y="1537628"/>
            <a:ext cx="28632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sz="2800" b="1" dirty="0">
                <a:solidFill>
                  <a:srgbClr val="FFFF00"/>
                </a:solidFill>
              </a:rPr>
              <a:t>5. Metodologia</a:t>
            </a:r>
          </a:p>
        </p:txBody>
      </p:sp>
    </p:spTree>
    <p:extLst>
      <p:ext uri="{BB962C8B-B14F-4D97-AF65-F5344CB8AC3E}">
        <p14:creationId xmlns:p14="http://schemas.microsoft.com/office/powerpoint/2010/main" val="227567643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323528" y="1844824"/>
            <a:ext cx="849694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b="1" dirty="0"/>
              <a:t>04 de outubro de 2013</a:t>
            </a:r>
            <a:endParaRPr lang="pt-BR" sz="2200" dirty="0"/>
          </a:p>
          <a:p>
            <a:pPr algn="just"/>
            <a:r>
              <a:rPr lang="pt-BR" sz="2200" b="1" dirty="0"/>
              <a:t>Manhã:</a:t>
            </a:r>
            <a:endParaRPr lang="pt-BR" sz="2200" dirty="0"/>
          </a:p>
          <a:p>
            <a:pPr algn="just"/>
            <a:r>
              <a:rPr lang="pt-BR" sz="2200" b="1" dirty="0"/>
              <a:t>08:00 –</a:t>
            </a:r>
            <a:r>
              <a:rPr lang="pt-BR" sz="2200" dirty="0"/>
              <a:t> Momento de Reflexão </a:t>
            </a:r>
          </a:p>
          <a:p>
            <a:pPr algn="just"/>
            <a:r>
              <a:rPr lang="pt-BR" sz="2200" b="1" dirty="0"/>
              <a:t>08:10 –</a:t>
            </a:r>
            <a:r>
              <a:rPr lang="pt-BR" sz="2200" dirty="0"/>
              <a:t> Abertura do Fórum – Dr. Orlando Rochadel Moreira </a:t>
            </a:r>
          </a:p>
          <a:p>
            <a:pPr algn="just"/>
            <a:r>
              <a:rPr lang="pt-BR" sz="2200" b="1" dirty="0"/>
              <a:t>08:30 –</a:t>
            </a:r>
            <a:r>
              <a:rPr lang="pt-BR" sz="2200" dirty="0"/>
              <a:t> Representante do Movimento Não Pago (45 min)</a:t>
            </a:r>
          </a:p>
          <a:p>
            <a:pPr algn="just"/>
            <a:r>
              <a:rPr lang="pt-BR" sz="2200" b="1" dirty="0"/>
              <a:t>09:15 –</a:t>
            </a:r>
            <a:r>
              <a:rPr lang="pt-BR" sz="2200" dirty="0"/>
              <a:t> Representante da Associação Nacional das Empresas de Transportes Urbanos – ANTU (45 min) </a:t>
            </a:r>
          </a:p>
          <a:p>
            <a:pPr algn="just"/>
            <a:r>
              <a:rPr lang="pt-BR" sz="2200" dirty="0"/>
              <a:t>- Presidente: Otávio Vieira da Cunha Filho</a:t>
            </a:r>
          </a:p>
          <a:p>
            <a:pPr algn="just"/>
            <a:r>
              <a:rPr lang="pt-BR" sz="2200" b="1" dirty="0"/>
              <a:t>10:00 – </a:t>
            </a:r>
            <a:r>
              <a:rPr lang="pt-BR" sz="2200" i="1" dirty="0"/>
              <a:t>Coffe Break</a:t>
            </a:r>
            <a:r>
              <a:rPr lang="pt-BR" sz="2200" dirty="0"/>
              <a:t> (30 min)</a:t>
            </a:r>
          </a:p>
          <a:p>
            <a:pPr algn="just"/>
            <a:r>
              <a:rPr lang="pt-BR" sz="2200" b="1" dirty="0"/>
              <a:t>10:30 –</a:t>
            </a:r>
            <a:r>
              <a:rPr lang="pt-BR" sz="2200" dirty="0"/>
              <a:t> Representante da Superintendência Municipal de Trânsito e Transporte de Aracaju – SMTT </a:t>
            </a:r>
          </a:p>
          <a:p>
            <a:pPr algn="just"/>
            <a:r>
              <a:rPr lang="pt-BR" sz="2200" dirty="0"/>
              <a:t>- Superintendente: Nelson Felipe da Silva Filho</a:t>
            </a:r>
          </a:p>
          <a:p>
            <a:pPr algn="just"/>
            <a:r>
              <a:rPr lang="pt-BR" sz="2200" b="1" dirty="0"/>
              <a:t>11:15 –</a:t>
            </a:r>
            <a:r>
              <a:rPr lang="pt-BR" sz="2200" dirty="0"/>
              <a:t> Debates</a:t>
            </a:r>
          </a:p>
          <a:p>
            <a:pPr algn="just"/>
            <a:r>
              <a:rPr lang="pt-BR" sz="2200" b="1" dirty="0"/>
              <a:t>12:00 </a:t>
            </a:r>
            <a:r>
              <a:rPr lang="pt-BR" sz="2200" dirty="0"/>
              <a:t>- Intervalo para almoço</a:t>
            </a:r>
            <a:endParaRPr lang="pt-BR" sz="2200" dirty="0">
              <a:effectLst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323528" y="1321604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>
                <a:solidFill>
                  <a:srgbClr val="FFFF00"/>
                </a:solidFill>
              </a:rPr>
              <a:t>6. Conteúdo programático e data prevista</a:t>
            </a:r>
            <a:endParaRPr lang="pt-BR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851391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251520" y="1340768"/>
            <a:ext cx="8640960" cy="49321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850" b="1" dirty="0"/>
              <a:t>Tarde:</a:t>
            </a:r>
            <a:endParaRPr lang="pt-BR" sz="1850" dirty="0"/>
          </a:p>
          <a:p>
            <a:pPr algn="just"/>
            <a:r>
              <a:rPr lang="pt-BR" sz="1850" b="1" dirty="0"/>
              <a:t>14:00 – </a:t>
            </a:r>
            <a:r>
              <a:rPr lang="pt-BR" sz="1850" dirty="0"/>
              <a:t>Apresentação do Coral</a:t>
            </a:r>
          </a:p>
          <a:p>
            <a:pPr algn="just"/>
            <a:r>
              <a:rPr lang="pt-BR" sz="1850" b="1" dirty="0"/>
              <a:t>14:15 </a:t>
            </a:r>
            <a:r>
              <a:rPr lang="pt-BR" sz="1850" b="1" dirty="0" smtClean="0"/>
              <a:t>– </a:t>
            </a:r>
            <a:r>
              <a:rPr lang="pt-BR" sz="1850" dirty="0" smtClean="0"/>
              <a:t>A participação do Estado no Consórcio para</a:t>
            </a:r>
            <a:r>
              <a:rPr lang="pt-BR" sz="1850" b="1" dirty="0" smtClean="0"/>
              <a:t> </a:t>
            </a:r>
            <a:r>
              <a:rPr lang="pt-BR" sz="1850" dirty="0" smtClean="0"/>
              <a:t>Transporte Público Coletivo na RMA</a:t>
            </a:r>
          </a:p>
          <a:p>
            <a:pPr algn="just"/>
            <a:r>
              <a:rPr lang="pt-BR" sz="1850" dirty="0" smtClean="0"/>
              <a:t>Palestrante: Lúcia Falcon (30min</a:t>
            </a:r>
            <a:r>
              <a:rPr lang="pt-BR" sz="1850" dirty="0"/>
              <a:t>)</a:t>
            </a:r>
          </a:p>
          <a:p>
            <a:pPr algn="just"/>
            <a:r>
              <a:rPr lang="pt-BR" sz="1850" b="1" dirty="0" smtClean="0"/>
              <a:t>14:45 </a:t>
            </a:r>
            <a:r>
              <a:rPr lang="pt-BR" sz="1850" b="1" dirty="0"/>
              <a:t>- </a:t>
            </a:r>
            <a:r>
              <a:rPr lang="pt-BR" sz="1850" dirty="0"/>
              <a:t>Uma iniciativa de Sucesso: representante da URBS – Urbanização de Curitiba S/A </a:t>
            </a:r>
          </a:p>
          <a:p>
            <a:pPr algn="just"/>
            <a:r>
              <a:rPr lang="pt-BR" sz="1850" dirty="0"/>
              <a:t>- Presidente: Roberto Gregorio da Silva </a:t>
            </a:r>
            <a:r>
              <a:rPr lang="pt-BR" sz="1850" dirty="0" smtClean="0"/>
              <a:t>Junior (45min)</a:t>
            </a:r>
            <a:endParaRPr lang="pt-BR" sz="1850" dirty="0"/>
          </a:p>
          <a:p>
            <a:pPr algn="just"/>
            <a:r>
              <a:rPr lang="pt-BR" sz="1850" b="1" dirty="0" smtClean="0"/>
              <a:t>15:30</a:t>
            </a:r>
            <a:r>
              <a:rPr lang="pt-BR" sz="1850" dirty="0" smtClean="0"/>
              <a:t> </a:t>
            </a:r>
            <a:r>
              <a:rPr lang="pt-BR" sz="1850" dirty="0"/>
              <a:t>– Palestra com Oswaldo Cavalcanti da Costa Lima Neto </a:t>
            </a:r>
            <a:r>
              <a:rPr lang="pt-BR" sz="1850" dirty="0" smtClean="0"/>
              <a:t>(45 </a:t>
            </a:r>
            <a:r>
              <a:rPr lang="pt-BR" sz="1850" dirty="0"/>
              <a:t>min) </a:t>
            </a:r>
          </a:p>
          <a:p>
            <a:pPr algn="just"/>
            <a:r>
              <a:rPr lang="pt-BR" sz="1850" b="1" dirty="0" smtClean="0"/>
              <a:t>16:15</a:t>
            </a:r>
            <a:r>
              <a:rPr lang="pt-BR" sz="1850" dirty="0" smtClean="0"/>
              <a:t> </a:t>
            </a:r>
            <a:r>
              <a:rPr lang="pt-BR" sz="1850" dirty="0"/>
              <a:t>– </a:t>
            </a:r>
            <a:r>
              <a:rPr lang="pt-BR" sz="1850" i="1" dirty="0"/>
              <a:t>Coffe Break</a:t>
            </a:r>
            <a:r>
              <a:rPr lang="pt-BR" sz="1850" dirty="0"/>
              <a:t> </a:t>
            </a:r>
            <a:r>
              <a:rPr lang="pt-BR" sz="1850" dirty="0" smtClean="0"/>
              <a:t>(25 </a:t>
            </a:r>
            <a:r>
              <a:rPr lang="pt-BR" sz="1850" dirty="0"/>
              <a:t>min)</a:t>
            </a:r>
          </a:p>
          <a:p>
            <a:pPr algn="just"/>
            <a:r>
              <a:rPr lang="pt-BR" sz="1850" b="1" dirty="0" smtClean="0"/>
              <a:t>16:40</a:t>
            </a:r>
            <a:r>
              <a:rPr lang="pt-BR" sz="1850" dirty="0" smtClean="0"/>
              <a:t> </a:t>
            </a:r>
            <a:r>
              <a:rPr lang="pt-BR" sz="1850" dirty="0"/>
              <a:t>– Ações do Ministério Público de Sergipe em defesa do usuário de serviço público de transporte coletivo urbano. </a:t>
            </a:r>
            <a:r>
              <a:rPr lang="pt-BR" sz="1850" dirty="0" smtClean="0"/>
              <a:t>(30 </a:t>
            </a:r>
            <a:r>
              <a:rPr lang="pt-BR" sz="1850" dirty="0"/>
              <a:t>min – 15 min cada expositor</a:t>
            </a:r>
            <a:r>
              <a:rPr lang="pt-BR" sz="1850" dirty="0" smtClean="0"/>
              <a:t>)	   Promotores </a:t>
            </a:r>
            <a:r>
              <a:rPr lang="pt-BR" sz="1850" dirty="0"/>
              <a:t>de </a:t>
            </a:r>
            <a:r>
              <a:rPr lang="pt-BR" sz="1850" dirty="0" smtClean="0"/>
              <a:t>Justiça: 1) </a:t>
            </a:r>
            <a:r>
              <a:rPr lang="pt-BR" sz="1850" dirty="0"/>
              <a:t>Maura Silva de </a:t>
            </a:r>
            <a:r>
              <a:rPr lang="pt-BR" sz="1850" dirty="0" smtClean="0"/>
              <a:t>Aquino	2) </a:t>
            </a:r>
            <a:r>
              <a:rPr lang="pt-BR" sz="1850" dirty="0"/>
              <a:t>Daniel Carneiro Duarte</a:t>
            </a:r>
          </a:p>
          <a:p>
            <a:pPr algn="just"/>
            <a:r>
              <a:rPr lang="pt-BR" sz="1850" b="1" dirty="0" smtClean="0"/>
              <a:t>17:10</a:t>
            </a:r>
            <a:r>
              <a:rPr lang="pt-BR" sz="1850" dirty="0" smtClean="0"/>
              <a:t> </a:t>
            </a:r>
            <a:r>
              <a:rPr lang="pt-BR" sz="1850" dirty="0"/>
              <a:t>- Debates</a:t>
            </a:r>
          </a:p>
          <a:p>
            <a:pPr algn="just"/>
            <a:r>
              <a:rPr lang="pt-BR" sz="1850" b="1" dirty="0"/>
              <a:t>17:50</a:t>
            </a:r>
            <a:r>
              <a:rPr lang="pt-BR" sz="1850" dirty="0"/>
              <a:t> – Discussão, aprovação e leitura da “Carta de Compromisso do Ministério Público de Aracaju” em defesa do usuário de transporte público coletivo urbano.</a:t>
            </a:r>
          </a:p>
          <a:p>
            <a:pPr algn="just"/>
            <a:r>
              <a:rPr lang="pt-BR" sz="1850" b="1" dirty="0"/>
              <a:t>18:00</a:t>
            </a:r>
            <a:r>
              <a:rPr lang="pt-BR" sz="1850" dirty="0"/>
              <a:t> – Encerramento</a:t>
            </a:r>
            <a:endParaRPr lang="pt-BR" sz="1850" dirty="0">
              <a:effectLst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0" y="116632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FFFF00"/>
                </a:solidFill>
              </a:rPr>
              <a:t>Continuação Conteúdo programático</a:t>
            </a:r>
            <a:endParaRPr lang="pt-BR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320059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323528" y="1700808"/>
            <a:ext cx="85689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b="1" dirty="0">
                <a:solidFill>
                  <a:srgbClr val="FFFF00"/>
                </a:solidFill>
              </a:rPr>
              <a:t>7. Autoridades que devem ser formalmente </a:t>
            </a:r>
            <a:r>
              <a:rPr lang="pt-BR" sz="2200" b="1" dirty="0" smtClean="0">
                <a:solidFill>
                  <a:srgbClr val="FFFF00"/>
                </a:solidFill>
              </a:rPr>
              <a:t>convidadas</a:t>
            </a:r>
          </a:p>
          <a:p>
            <a:pPr algn="just"/>
            <a:endParaRPr lang="pt-BR" sz="2200" dirty="0"/>
          </a:p>
          <a:p>
            <a:pPr algn="just"/>
            <a:r>
              <a:rPr lang="pt-BR" sz="2200" dirty="0"/>
              <a:t>7.1. Governador do Estado;</a:t>
            </a:r>
          </a:p>
          <a:p>
            <a:pPr algn="just"/>
            <a:r>
              <a:rPr lang="pt-BR" sz="2200" dirty="0"/>
              <a:t>7.2. Presidente do Tribunal de Justiça de Sergipe;</a:t>
            </a:r>
          </a:p>
          <a:p>
            <a:pPr algn="just"/>
            <a:r>
              <a:rPr lang="pt-BR" sz="2200" dirty="0"/>
              <a:t>7.3. Presidente da Assembleia Legislativa;</a:t>
            </a:r>
          </a:p>
          <a:p>
            <a:pPr algn="just"/>
            <a:r>
              <a:rPr lang="pt-BR" sz="2200" dirty="0"/>
              <a:t>7.4. Presidente do Tribunal de Contas;</a:t>
            </a:r>
          </a:p>
          <a:p>
            <a:pPr algn="just"/>
            <a:r>
              <a:rPr lang="pt-BR" sz="2200" dirty="0"/>
              <a:t>7.5. Prefeitos e SMTTs dos Municípios de:</a:t>
            </a:r>
          </a:p>
          <a:p>
            <a:pPr algn="just"/>
            <a:r>
              <a:rPr lang="pt-BR" sz="2200" dirty="0"/>
              <a:t>a) Aracaju;</a:t>
            </a:r>
          </a:p>
          <a:p>
            <a:pPr algn="just"/>
            <a:r>
              <a:rPr lang="pt-BR" sz="2200" dirty="0"/>
              <a:t>b) Nossa Senhora do Socorro;</a:t>
            </a:r>
          </a:p>
          <a:p>
            <a:pPr algn="just"/>
            <a:r>
              <a:rPr lang="pt-BR" sz="2200" dirty="0"/>
              <a:t>c) São Cristóvão;</a:t>
            </a:r>
          </a:p>
          <a:p>
            <a:pPr algn="just"/>
            <a:r>
              <a:rPr lang="pt-BR" sz="2200" dirty="0"/>
              <a:t>d) Barra dos Coqueiros.</a:t>
            </a:r>
          </a:p>
          <a:p>
            <a:pPr algn="just"/>
            <a:r>
              <a:rPr lang="pt-BR" sz="2200" dirty="0"/>
              <a:t>7.6. Presidentes da Câmaras de Vereadores dos municípios que compõem a Grande Aracaju.</a:t>
            </a:r>
          </a:p>
          <a:p>
            <a:pPr algn="just"/>
            <a:r>
              <a:rPr lang="pt-BR" sz="2200" dirty="0"/>
              <a:t>7.7. Presidente da Associação Sergipana do Ministério Público.</a:t>
            </a:r>
            <a:endParaRPr lang="pt-BR" sz="2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6671010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79512" y="1268760"/>
            <a:ext cx="87129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solidFill>
                  <a:srgbClr val="FFFF00"/>
                </a:solidFill>
              </a:rPr>
              <a:t>8. Dados complementares acerca dos </a:t>
            </a:r>
            <a:r>
              <a:rPr lang="pt-BR" sz="2800" b="1" dirty="0" smtClean="0">
                <a:solidFill>
                  <a:srgbClr val="FFFF00"/>
                </a:solidFill>
              </a:rPr>
              <a:t>participantes</a:t>
            </a:r>
          </a:p>
          <a:p>
            <a:pPr algn="just"/>
            <a:endParaRPr lang="pt-BR" sz="2800" dirty="0">
              <a:solidFill>
                <a:srgbClr val="FFFF00"/>
              </a:solidFill>
            </a:endParaRPr>
          </a:p>
          <a:p>
            <a:pPr algn="just"/>
            <a:r>
              <a:rPr lang="pt-BR" sz="2800" b="1" dirty="0"/>
              <a:t>8.1. Integrantes do Movimento Não Pago (MNP), autores da Ação Popular em trâmite perante a 3ª Vara Cível da Comarca de Aracaju:</a:t>
            </a:r>
            <a:endParaRPr lang="pt-BR" sz="2800" dirty="0"/>
          </a:p>
          <a:p>
            <a:pPr algn="just"/>
            <a:endParaRPr lang="pt-BR" sz="2800" dirty="0" smtClean="0"/>
          </a:p>
          <a:p>
            <a:pPr algn="just"/>
            <a:r>
              <a:rPr lang="pt-BR" sz="2800" dirty="0" smtClean="0"/>
              <a:t>a</a:t>
            </a:r>
            <a:r>
              <a:rPr lang="pt-BR" sz="2800" dirty="0"/>
              <a:t>) Alexis Magnum Azevedo de Jesus, bacharel em Direito;</a:t>
            </a:r>
          </a:p>
          <a:p>
            <a:pPr algn="just"/>
            <a:r>
              <a:rPr lang="pt-BR" sz="2800" dirty="0"/>
              <a:t>b) Thiago Menezes Santana, bacharel em Direito;</a:t>
            </a:r>
          </a:p>
          <a:p>
            <a:pPr algn="just"/>
            <a:r>
              <a:rPr lang="pt-BR" sz="2800" dirty="0"/>
              <a:t>c) Carlos Eduardo Pereira Siqueira, bacharelando em Direito.</a:t>
            </a:r>
            <a:endParaRPr lang="pt-BR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12817546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01090028">
  <a:themeElements>
    <a:clrScheme name="Tema do Office 7">
      <a:dk1>
        <a:srgbClr val="5C1F00"/>
      </a:dk1>
      <a:lt1>
        <a:srgbClr val="FFFFFF"/>
      </a:lt1>
      <a:dk2>
        <a:srgbClr val="800000"/>
      </a:dk2>
      <a:lt2>
        <a:srgbClr val="DFD293"/>
      </a:lt2>
      <a:accent1>
        <a:srgbClr val="CC3300"/>
      </a:accent1>
      <a:accent2>
        <a:srgbClr val="BE7960"/>
      </a:accent2>
      <a:accent3>
        <a:srgbClr val="C0AAAA"/>
      </a:accent3>
      <a:accent4>
        <a:srgbClr val="DADADA"/>
      </a:accent4>
      <a:accent5>
        <a:srgbClr val="E2ADAA"/>
      </a:accent5>
      <a:accent6>
        <a:srgbClr val="AC6D56"/>
      </a:accent6>
      <a:hlink>
        <a:srgbClr val="FFFF99"/>
      </a:hlink>
      <a:folHlink>
        <a:srgbClr val="D3A219"/>
      </a:folHlink>
    </a:clrScheme>
    <a:fontScheme name="Tema do Office">
      <a:majorFont>
        <a:latin typeface="Impact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umericAssetId xmlns="145c5697-5eb5-440b-b2f1-a8273fb59250" xsi:nil="true"/>
    <AssetType xmlns="145c5697-5eb5-440b-b2f1-a8273fb59250">TP</AssetType>
    <Markets xmlns="145c5697-5eb5-440b-b2f1-a8273fb59250" xsi:nil="true"/>
    <AppVer xmlns="145c5697-5eb5-440b-b2f1-a8273fb59250" xsi:nil="true"/>
    <AuthoringAssetId xmlns="145c5697-5eb5-440b-b2f1-a8273fb59250">TP001090028</AuthoringAssetId>
    <AssetId xmlns="145c5697-5eb5-440b-b2f1-a8273fb59250">TS001090028</AssetId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OOFile" ma:contentTypeID="0x0101006025706CF4CD034688BEBAE97A2E701D020200C3831ACA17D8814887A164412888521E" ma:contentTypeVersion="7" ma:contentTypeDescription="Create a new document." ma:contentTypeScope="" ma:versionID="ed1fea5d08807278759d338940aa9e8f">
  <xsd:schema xmlns:xsd="http://www.w3.org/2001/XMLSchema" xmlns:xs="http://www.w3.org/2001/XMLSchema" xmlns:p="http://schemas.microsoft.com/office/2006/metadata/properties" xmlns:ns2="145c5697-5eb5-440b-b2f1-a8273fb59250" targetNamespace="http://schemas.microsoft.com/office/2006/metadata/properties" ma:root="true" ma:fieldsID="174e4b03d57b3d621fa064bbab783e99" ns2:_="">
    <xsd:import namespace="145c5697-5eb5-440b-b2f1-a8273fb59250"/>
    <xsd:element name="properties">
      <xsd:complexType>
        <xsd:sequence>
          <xsd:element name="documentManagement">
            <xsd:complexType>
              <xsd:all>
                <xsd:element ref="ns2:AssetId" minOccurs="0"/>
                <xsd:element ref="ns2:AuthoringAssetId" minOccurs="0"/>
                <xsd:element ref="ns2:AssetType" minOccurs="0"/>
                <xsd:element ref="ns2:Markets" minOccurs="0"/>
                <xsd:element ref="ns2:NumericAssetId" minOccurs="0"/>
                <xsd:element ref="ns2:AppV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5c5697-5eb5-440b-b2f1-a8273fb59250" elementFormDefault="qualified">
    <xsd:import namespace="http://schemas.microsoft.com/office/2006/documentManagement/types"/>
    <xsd:import namespace="http://schemas.microsoft.com/office/infopath/2007/PartnerControls"/>
    <xsd:element name="AssetId" ma:index="8" nillable="true" ma:displayName="AssetId" ma:indexed="true" ma:internalName="AssetId" ma:readOnly="false">
      <xsd:simpleType>
        <xsd:restriction base="dms:Text"/>
      </xsd:simpleType>
    </xsd:element>
    <xsd:element name="AuthoringAssetId" ma:index="9" nillable="true" ma:displayName="AuthoringAssetId" ma:indexed="true" ma:internalName="AuthoringAssetId" ma:readOnly="false">
      <xsd:simpleType>
        <xsd:restriction base="dms:Text"/>
      </xsd:simpleType>
    </xsd:element>
    <xsd:element name="AssetType" ma:index="10" nillable="true" ma:displayName="AssetType" ma:internalName="AssetType" ma:readOnly="false">
      <xsd:simpleType>
        <xsd:restriction base="dms:Text"/>
      </xsd:simpleType>
    </xsd:element>
    <xsd:element name="Markets" ma:index="11" nillable="true" ma:displayName="Markets" ma:internalName="Markets" ma:readOnly="false">
      <xsd:simpleType>
        <xsd:restriction base="dms:Text"/>
      </xsd:simpleType>
    </xsd:element>
    <xsd:element name="NumericAssetId" ma:index="12" nillable="true" ma:displayName="NumericAssetId" ma:indexed="true" ma:internalName="NumericAssetId" ma:readOnly="false">
      <xsd:simpleType>
        <xsd:restriction base="dms:Unknown"/>
      </xsd:simpleType>
    </xsd:element>
    <xsd:element name="AppVer" ma:index="13" nillable="true" ma:displayName="AppVer" ma:internalName="AppVer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0BF3636-309F-4655-B23B-E74E693767DF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588045C1-E11D-4988-9CC3-9E2CE9D48372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145c5697-5eb5-440b-b2f1-a8273fb59250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A3F523D-C345-4A63-91C5-2553CCAA9B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5c5697-5eb5-440b-b2f1-a8273fb592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0DDBC952-1360-46DA-8C2D-EDC38C6CEFE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TS001090028</Template>
  <TotalTime>974</TotalTime>
  <Words>1238</Words>
  <Application>Microsoft Office PowerPoint</Application>
  <PresentationFormat>Apresentação no Ecrã (4:3)</PresentationFormat>
  <Paragraphs>90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16</vt:i4>
      </vt:variant>
    </vt:vector>
  </HeadingPairs>
  <TitlesOfParts>
    <vt:vector size="17" baseType="lpstr">
      <vt:lpstr>TS001090028</vt:lpstr>
      <vt:lpstr>Evento Comemorativo aos 25 anos da Constituição:  Mobilidade Urbana como Direito Fundamental.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joaoricardo</dc:creator>
  <cp:lastModifiedBy>joaoricardo</cp:lastModifiedBy>
  <cp:revision>152</cp:revision>
  <cp:lastPrinted>2012-12-05T12:09:36Z</cp:lastPrinted>
  <dcterms:created xsi:type="dcterms:W3CDTF">2012-11-28T10:15:31Z</dcterms:created>
  <dcterms:modified xsi:type="dcterms:W3CDTF">2013-08-27T15:18:03Z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arkets">
    <vt:lpwstr/>
  </property>
  <property fmtid="{D5CDD505-2E9C-101B-9397-08002B2CF9AE}" pid="3" name="AssetType">
    <vt:lpwstr>TP</vt:lpwstr>
  </property>
  <property fmtid="{D5CDD505-2E9C-101B-9397-08002B2CF9AE}" pid="4" name="BugNumber">
    <vt:lpwstr>457893L</vt:lpwstr>
  </property>
  <property fmtid="{D5CDD505-2E9C-101B-9397-08002B2CF9AE}" pid="5" name="TPInstallLocation">
    <vt:lpwstr>{Document Themes}</vt:lpwstr>
  </property>
  <property fmtid="{D5CDD505-2E9C-101B-9397-08002B2CF9AE}" pid="6" name="PrimaryImageGen">
    <vt:lpwstr>1</vt:lpwstr>
  </property>
  <property fmtid="{D5CDD505-2E9C-101B-9397-08002B2CF9AE}" pid="7" name="display_urn:schemas-microsoft-com:office:office#APAuthor">
    <vt:lpwstr>REDMOND\cynvey</vt:lpwstr>
  </property>
  <property fmtid="{D5CDD505-2E9C-101B-9397-08002B2CF9AE}" pid="8" name="APAuthor">
    <vt:lpwstr>191</vt:lpwstr>
  </property>
  <property fmtid="{D5CDD505-2E9C-101B-9397-08002B2CF9AE}" pid="9" name="Milestone">
    <vt:lpwstr>Continuous</vt:lpwstr>
  </property>
  <property fmtid="{D5CDD505-2E9C-101B-9397-08002B2CF9AE}" pid="10" name="TPAppVersion">
    <vt:lpwstr>11</vt:lpwstr>
  </property>
  <property fmtid="{D5CDD505-2E9C-101B-9397-08002B2CF9AE}" pid="11" name="TPCommandLine">
    <vt:lpwstr>{PP} {FilePath}</vt:lpwstr>
  </property>
  <property fmtid="{D5CDD505-2E9C-101B-9397-08002B2CF9AE}" pid="12" name="AssetId">
    <vt:lpwstr>TS001090028</vt:lpwstr>
  </property>
  <property fmtid="{D5CDD505-2E9C-101B-9397-08002B2CF9AE}" pid="13" name="IsSearchable">
    <vt:lpwstr>0</vt:lpwstr>
  </property>
  <property fmtid="{D5CDD505-2E9C-101B-9397-08002B2CF9AE}" pid="14" name="NumericId">
    <vt:lpwstr>-1.00000000000000</vt:lpwstr>
  </property>
  <property fmtid="{D5CDD505-2E9C-101B-9397-08002B2CF9AE}" pid="15" name="PublishTargets">
    <vt:lpwstr>OfficeOnline</vt:lpwstr>
  </property>
  <property fmtid="{D5CDD505-2E9C-101B-9397-08002B2CF9AE}" pid="16" name="TPLaunchHelpLinkType">
    <vt:lpwstr>Template</vt:lpwstr>
  </property>
  <property fmtid="{D5CDD505-2E9C-101B-9397-08002B2CF9AE}" pid="17" name="TPFriendlyName">
    <vt:lpwstr>Crimson landscape design template</vt:lpwstr>
  </property>
  <property fmtid="{D5CDD505-2E9C-101B-9397-08002B2CF9AE}" pid="18" name="display_urn:schemas-microsoft-com:office:office#APEditor">
    <vt:lpwstr>REDMOND\v-luannv</vt:lpwstr>
  </property>
  <property fmtid="{D5CDD505-2E9C-101B-9397-08002B2CF9AE}" pid="19" name="APEditor">
    <vt:lpwstr>92</vt:lpwstr>
  </property>
  <property fmtid="{D5CDD505-2E9C-101B-9397-08002B2CF9AE}" pid="20" name="Provider">
    <vt:lpwstr>EY001077968</vt:lpwstr>
  </property>
  <property fmtid="{D5CDD505-2E9C-101B-9397-08002B2CF9AE}" pid="21" name="SourceTitle">
    <vt:lpwstr>Crimson landscape design template</vt:lpwstr>
  </property>
  <property fmtid="{D5CDD505-2E9C-101B-9397-08002B2CF9AE}" pid="22" name="TPApplication">
    <vt:lpwstr>PowerPoint</vt:lpwstr>
  </property>
  <property fmtid="{D5CDD505-2E9C-101B-9397-08002B2CF9AE}" pid="23" name="TPLaunchHelpLink">
    <vt:lpwstr/>
  </property>
  <property fmtid="{D5CDD505-2E9C-101B-9397-08002B2CF9AE}" pid="24" name="TemplateType">
    <vt:lpwstr>Presentations</vt:lpwstr>
  </property>
  <property fmtid="{D5CDD505-2E9C-101B-9397-08002B2CF9AE}" pid="25" name="OpenTemplate">
    <vt:lpwstr>1</vt:lpwstr>
  </property>
  <property fmtid="{D5CDD505-2E9C-101B-9397-08002B2CF9AE}" pid="26" name="UACurrentWords">
    <vt:lpwstr>0</vt:lpwstr>
  </property>
  <property fmtid="{D5CDD505-2E9C-101B-9397-08002B2CF9AE}" pid="27" name="UALocRecommendation">
    <vt:lpwstr>Localize</vt:lpwstr>
  </property>
  <property fmtid="{D5CDD505-2E9C-101B-9397-08002B2CF9AE}" pid="28" name="Applications">
    <vt:lpwstr>65;#Microsoft Office PowerPoint 2007;#184;#Office 2000;#79;#Template 12;#64;#PowerPoint 2003;#67;#PowerPoint - Design Templt 12;#182;#Office XP;#66;#PowerPoint - Design Templt 2003</vt:lpwstr>
  </property>
  <property fmtid="{D5CDD505-2E9C-101B-9397-08002B2CF9AE}" pid="29" name="TemplateStatus">
    <vt:lpwstr>Complete</vt:lpwstr>
  </property>
  <property fmtid="{D5CDD505-2E9C-101B-9397-08002B2CF9AE}" pid="30" name="ContentTypeId">
    <vt:lpwstr>0x0101006025706CF4CD034688BEBAE97A2E701D020200C3831ACA17D8814887A164412888521E</vt:lpwstr>
  </property>
  <property fmtid="{D5CDD505-2E9C-101B-9397-08002B2CF9AE}" pid="31" name="IsDeleted">
    <vt:lpwstr>0</vt:lpwstr>
  </property>
  <property fmtid="{D5CDD505-2E9C-101B-9397-08002B2CF9AE}" pid="32" name="ShowIn">
    <vt:lpwstr>Show everywhere</vt:lpwstr>
  </property>
  <property fmtid="{D5CDD505-2E9C-101B-9397-08002B2CF9AE}" pid="33" name="UANotes">
    <vt:lpwstr>June 2003 retrofit. 457893L</vt:lpwstr>
  </property>
  <property fmtid="{D5CDD505-2E9C-101B-9397-08002B2CF9AE}" pid="34" name="PublishStatusLookup">
    <vt:lpwstr>258746</vt:lpwstr>
  </property>
  <property fmtid="{D5CDD505-2E9C-101B-9397-08002B2CF9AE}" pid="35" name="TPClientViewer">
    <vt:lpwstr>Microsoft Office PowerPoint</vt:lpwstr>
  </property>
  <property fmtid="{D5CDD505-2E9C-101B-9397-08002B2CF9AE}" pid="36" name="TPComponent">
    <vt:lpwstr>PPTFiles</vt:lpwstr>
  </property>
  <property fmtid="{D5CDD505-2E9C-101B-9397-08002B2CF9AE}" pid="37" name="TPNamespace">
    <vt:lpwstr>POWERPNT</vt:lpwstr>
  </property>
  <property fmtid="{D5CDD505-2E9C-101B-9397-08002B2CF9AE}" pid="38" name="APTrustLevel">
    <vt:lpwstr>1.00000000000000</vt:lpwstr>
  </property>
  <property fmtid="{D5CDD505-2E9C-101B-9397-08002B2CF9AE}" pid="39" name="TrustLevel">
    <vt:lpwstr>Microsoft Managed Content</vt:lpwstr>
  </property>
  <property fmtid="{D5CDD505-2E9C-101B-9397-08002B2CF9AE}" pid="40" name="Content Type">
    <vt:lpwstr>OOFile</vt:lpwstr>
  </property>
  <property fmtid="{D5CDD505-2E9C-101B-9397-08002B2CF9AE}" pid="41" name="AuthoringAssetId">
    <vt:lpwstr>TP001090028</vt:lpwstr>
  </property>
  <property fmtid="{D5CDD505-2E9C-101B-9397-08002B2CF9AE}" pid="42" name="NumericAssetId">
    <vt:lpwstr/>
  </property>
  <property fmtid="{D5CDD505-2E9C-101B-9397-08002B2CF9AE}" pid="43" name="AppVer">
    <vt:lpwstr/>
  </property>
</Properties>
</file>